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3" r:id="rId24"/>
    <p:sldId id="304" r:id="rId25"/>
    <p:sldId id="305" r:id="rId26"/>
    <p:sldId id="306" r:id="rId27"/>
    <p:sldId id="307" r:id="rId28"/>
    <p:sldId id="309" r:id="rId29"/>
    <p:sldId id="308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77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4D4B3-DB78-42E2-ADD5-5D207D2CDE0C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CAF5-6BD7-4DE4-BCE1-5C51B2C7FC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3430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4D4B3-DB78-42E2-ADD5-5D207D2CDE0C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CAF5-6BD7-4DE4-BCE1-5C51B2C7FC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5911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4D4B3-DB78-42E2-ADD5-5D207D2CDE0C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CAF5-6BD7-4DE4-BCE1-5C51B2C7FC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848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4D4B3-DB78-42E2-ADD5-5D207D2CDE0C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CAF5-6BD7-4DE4-BCE1-5C51B2C7FC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517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4D4B3-DB78-42E2-ADD5-5D207D2CDE0C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CAF5-6BD7-4DE4-BCE1-5C51B2C7FC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0398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4D4B3-DB78-42E2-ADD5-5D207D2CDE0C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CAF5-6BD7-4DE4-BCE1-5C51B2C7FC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5204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4D4B3-DB78-42E2-ADD5-5D207D2CDE0C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CAF5-6BD7-4DE4-BCE1-5C51B2C7FC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651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4D4B3-DB78-42E2-ADD5-5D207D2CDE0C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CAF5-6BD7-4DE4-BCE1-5C51B2C7FC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0967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4D4B3-DB78-42E2-ADD5-5D207D2CDE0C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CAF5-6BD7-4DE4-BCE1-5C51B2C7FC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8823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4D4B3-DB78-42E2-ADD5-5D207D2CDE0C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CAF5-6BD7-4DE4-BCE1-5C51B2C7FC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6517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4D4B3-DB78-42E2-ADD5-5D207D2CDE0C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CAF5-6BD7-4DE4-BCE1-5C51B2C7FC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4590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4D4B3-DB78-42E2-ADD5-5D207D2CDE0C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44CAF5-6BD7-4DE4-BCE1-5C51B2C7FC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07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slide" Target="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rsif\Documents\Rachel\TES\MTC\MTCf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96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492896"/>
            <a:ext cx="8229600" cy="1143000"/>
          </a:xfrm>
        </p:spPr>
        <p:txBody>
          <a:bodyPr>
            <a:noAutofit/>
          </a:bodyPr>
          <a:lstStyle/>
          <a:p>
            <a:r>
              <a:rPr lang="en-GB" sz="9600" dirty="0" smtClean="0">
                <a:latin typeface="Trebuchet MS" panose="020B0603020202020204" pitchFamily="34" charset="0"/>
              </a:rPr>
              <a:t>5 x 9</a:t>
            </a:r>
            <a:endParaRPr lang="en-GB" sz="9600" dirty="0">
              <a:latin typeface="Trebuchet MS" panose="020B0603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16425" y="2420888"/>
            <a:ext cx="3218663" cy="1330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51520" y="260648"/>
            <a:ext cx="1296144" cy="76944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dirty="0" smtClean="0">
                <a:solidFill>
                  <a:srgbClr val="FFFF00"/>
                </a:solidFill>
              </a:rPr>
              <a:t>Q8</a:t>
            </a:r>
            <a:endParaRPr lang="en-GB" sz="4400" dirty="0">
              <a:solidFill>
                <a:srgbClr val="FFFF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9512" y="188640"/>
            <a:ext cx="1440160" cy="9361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3954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>
        <p:sndAc>
          <p:stSnd>
            <p:snd r:embed="rId2" name="alert.wav"/>
          </p:stSnd>
        </p:sndAc>
      </p:transition>
    </mc:Choice>
    <mc:Fallback xmlns="">
      <p:transition spd="slow" advClick="0" advTm="9000">
        <p:sndAc>
          <p:stSnd>
            <p:snd r:embed="rId3" name="alert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492896"/>
            <a:ext cx="8229600" cy="1143000"/>
          </a:xfrm>
        </p:spPr>
        <p:txBody>
          <a:bodyPr>
            <a:noAutofit/>
          </a:bodyPr>
          <a:lstStyle/>
          <a:p>
            <a:r>
              <a:rPr lang="en-GB" sz="9600" dirty="0" smtClean="0">
                <a:latin typeface="Trebuchet MS" panose="020B0603020202020204" pitchFamily="34" charset="0"/>
              </a:rPr>
              <a:t>12 x 9</a:t>
            </a:r>
            <a:endParaRPr lang="en-GB" sz="9600" dirty="0">
              <a:latin typeface="Trebuchet MS" panose="020B0603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71800" y="2348880"/>
            <a:ext cx="3600400" cy="1330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51520" y="260648"/>
            <a:ext cx="1296144" cy="76944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dirty="0" smtClean="0">
                <a:solidFill>
                  <a:srgbClr val="FFFF00"/>
                </a:solidFill>
              </a:rPr>
              <a:t>Q9</a:t>
            </a:r>
            <a:endParaRPr lang="en-GB" sz="4400" dirty="0">
              <a:solidFill>
                <a:srgbClr val="FFFF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9512" y="188640"/>
            <a:ext cx="1440160" cy="9361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83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>
        <p:sndAc>
          <p:stSnd>
            <p:snd r:embed="rId2" name="alert.wav"/>
          </p:stSnd>
        </p:sndAc>
      </p:transition>
    </mc:Choice>
    <mc:Fallback xmlns="">
      <p:transition spd="slow" advClick="0" advTm="9000">
        <p:sndAc>
          <p:stSnd>
            <p:snd r:embed="rId3" name="alert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492896"/>
            <a:ext cx="8229600" cy="1143000"/>
          </a:xfrm>
        </p:spPr>
        <p:txBody>
          <a:bodyPr>
            <a:noAutofit/>
          </a:bodyPr>
          <a:lstStyle/>
          <a:p>
            <a:r>
              <a:rPr lang="en-GB" sz="9600" dirty="0" smtClean="0">
                <a:latin typeface="Trebuchet MS" panose="020B0603020202020204" pitchFamily="34" charset="0"/>
              </a:rPr>
              <a:t>11 x 8</a:t>
            </a:r>
            <a:endParaRPr lang="en-GB" sz="9600" dirty="0">
              <a:latin typeface="Trebuchet MS" panose="020B0603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990577" y="2492896"/>
            <a:ext cx="3312368" cy="1330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51520" y="260648"/>
            <a:ext cx="1296144" cy="76944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dirty="0" smtClean="0">
                <a:solidFill>
                  <a:srgbClr val="FFFF00"/>
                </a:solidFill>
              </a:rPr>
              <a:t>Q10</a:t>
            </a:r>
            <a:endParaRPr lang="en-GB" sz="4400" dirty="0">
              <a:solidFill>
                <a:srgbClr val="FFFF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9512" y="188640"/>
            <a:ext cx="1440160" cy="9361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309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>
        <p:sndAc>
          <p:stSnd>
            <p:snd r:embed="rId2" name="alert.wav"/>
          </p:stSnd>
        </p:sndAc>
      </p:transition>
    </mc:Choice>
    <mc:Fallback xmlns="">
      <p:transition spd="slow" advClick="0" advTm="9000">
        <p:sndAc>
          <p:stSnd>
            <p:snd r:embed="rId3" name="alert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492896"/>
            <a:ext cx="8229600" cy="1143000"/>
          </a:xfrm>
        </p:spPr>
        <p:txBody>
          <a:bodyPr>
            <a:noAutofit/>
          </a:bodyPr>
          <a:lstStyle/>
          <a:p>
            <a:r>
              <a:rPr lang="en-GB" sz="9600" dirty="0" smtClean="0">
                <a:latin typeface="Trebuchet MS" panose="020B0603020202020204" pitchFamily="34" charset="0"/>
              </a:rPr>
              <a:t>9 x 2</a:t>
            </a:r>
            <a:endParaRPr lang="en-GB" sz="9600" dirty="0">
              <a:latin typeface="Trebuchet MS" panose="020B0603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928638" y="2420888"/>
            <a:ext cx="3198930" cy="1330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51520" y="260648"/>
            <a:ext cx="1296144" cy="76944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dirty="0" smtClean="0">
                <a:solidFill>
                  <a:srgbClr val="FFFF00"/>
                </a:solidFill>
              </a:rPr>
              <a:t>Q11</a:t>
            </a:r>
            <a:endParaRPr lang="en-GB" sz="4400" dirty="0">
              <a:solidFill>
                <a:srgbClr val="FFFF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9512" y="188640"/>
            <a:ext cx="1440160" cy="9361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5872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>
        <p:sndAc>
          <p:stSnd>
            <p:snd r:embed="rId2" name="alert.wav"/>
          </p:stSnd>
        </p:sndAc>
      </p:transition>
    </mc:Choice>
    <mc:Fallback xmlns="">
      <p:transition spd="slow" advClick="0" advTm="9000">
        <p:sndAc>
          <p:stSnd>
            <p:snd r:embed="rId3" name="alert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492896"/>
            <a:ext cx="8229600" cy="1143000"/>
          </a:xfrm>
        </p:spPr>
        <p:txBody>
          <a:bodyPr>
            <a:noAutofit/>
          </a:bodyPr>
          <a:lstStyle/>
          <a:p>
            <a:r>
              <a:rPr lang="en-GB" sz="9600" dirty="0" smtClean="0">
                <a:latin typeface="Trebuchet MS" panose="020B0603020202020204" pitchFamily="34" charset="0"/>
              </a:rPr>
              <a:t>12 x 12</a:t>
            </a:r>
            <a:endParaRPr lang="en-GB" sz="9600" dirty="0">
              <a:latin typeface="Trebuchet MS" panose="020B0603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85663" y="2446162"/>
            <a:ext cx="3960440" cy="1330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51520" y="260648"/>
            <a:ext cx="1296144" cy="76944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dirty="0" smtClean="0">
                <a:solidFill>
                  <a:srgbClr val="FFFF00"/>
                </a:solidFill>
              </a:rPr>
              <a:t>Q12</a:t>
            </a:r>
            <a:endParaRPr lang="en-GB" sz="4400" dirty="0">
              <a:solidFill>
                <a:srgbClr val="FFFF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9512" y="188640"/>
            <a:ext cx="1440160" cy="9361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3866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>
        <p:sndAc>
          <p:stSnd>
            <p:snd r:embed="rId2" name="alert.wav"/>
          </p:stSnd>
        </p:sndAc>
      </p:transition>
    </mc:Choice>
    <mc:Fallback xmlns="">
      <p:transition spd="slow" advClick="0" advTm="9000">
        <p:sndAc>
          <p:stSnd>
            <p:snd r:embed="rId3" name="alert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492896"/>
            <a:ext cx="8229600" cy="1143000"/>
          </a:xfrm>
        </p:spPr>
        <p:txBody>
          <a:bodyPr>
            <a:noAutofit/>
          </a:bodyPr>
          <a:lstStyle/>
          <a:p>
            <a:r>
              <a:rPr lang="en-GB" sz="9600" dirty="0" smtClean="0">
                <a:latin typeface="Trebuchet MS" panose="020B0603020202020204" pitchFamily="34" charset="0"/>
              </a:rPr>
              <a:t>3 x 11</a:t>
            </a:r>
            <a:endParaRPr lang="en-GB" sz="9600" dirty="0">
              <a:latin typeface="Trebuchet MS" panose="020B0603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43808" y="2403751"/>
            <a:ext cx="3240360" cy="1330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51520" y="260648"/>
            <a:ext cx="1296144" cy="76944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dirty="0" smtClean="0">
                <a:solidFill>
                  <a:srgbClr val="FFFF00"/>
                </a:solidFill>
              </a:rPr>
              <a:t>Q13</a:t>
            </a:r>
            <a:endParaRPr lang="en-GB" sz="4400" dirty="0">
              <a:solidFill>
                <a:srgbClr val="FFFF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9512" y="188640"/>
            <a:ext cx="1440160" cy="9361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54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>
        <p:sndAc>
          <p:stSnd>
            <p:snd r:embed="rId2" name="alert.wav"/>
          </p:stSnd>
        </p:sndAc>
      </p:transition>
    </mc:Choice>
    <mc:Fallback xmlns="">
      <p:transition spd="slow" advClick="0" advTm="9000">
        <p:sndAc>
          <p:stSnd>
            <p:snd r:embed="rId3" name="alert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492896"/>
            <a:ext cx="8229600" cy="1143000"/>
          </a:xfrm>
        </p:spPr>
        <p:txBody>
          <a:bodyPr>
            <a:noAutofit/>
          </a:bodyPr>
          <a:lstStyle/>
          <a:p>
            <a:r>
              <a:rPr lang="en-GB" sz="9600" dirty="0" smtClean="0">
                <a:latin typeface="Trebuchet MS" panose="020B0603020202020204" pitchFamily="34" charset="0"/>
              </a:rPr>
              <a:t>11 x 11</a:t>
            </a:r>
            <a:endParaRPr lang="en-GB" sz="9600" dirty="0">
              <a:latin typeface="Trebuchet MS" panose="020B0603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83768" y="2403751"/>
            <a:ext cx="3960440" cy="1330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51520" y="260648"/>
            <a:ext cx="1296144" cy="76944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dirty="0" smtClean="0">
                <a:solidFill>
                  <a:srgbClr val="FFFF00"/>
                </a:solidFill>
              </a:rPr>
              <a:t>Q14</a:t>
            </a:r>
            <a:endParaRPr lang="en-GB" sz="4400" dirty="0">
              <a:solidFill>
                <a:srgbClr val="FFFF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9512" y="188640"/>
            <a:ext cx="1440160" cy="9361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0726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>
        <p:sndAc>
          <p:stSnd>
            <p:snd r:embed="rId2" name="alert.wav"/>
          </p:stSnd>
        </p:sndAc>
      </p:transition>
    </mc:Choice>
    <mc:Fallback xmlns="">
      <p:transition spd="slow" advClick="0" advTm="9000">
        <p:sndAc>
          <p:stSnd>
            <p:snd r:embed="rId3" name="alert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492896"/>
            <a:ext cx="8229600" cy="1143000"/>
          </a:xfrm>
        </p:spPr>
        <p:txBody>
          <a:bodyPr>
            <a:noAutofit/>
          </a:bodyPr>
          <a:lstStyle/>
          <a:p>
            <a:r>
              <a:rPr lang="en-GB" sz="9600" dirty="0" smtClean="0">
                <a:latin typeface="Trebuchet MS" panose="020B0603020202020204" pitchFamily="34" charset="0"/>
              </a:rPr>
              <a:t>6 </a:t>
            </a:r>
            <a:r>
              <a:rPr lang="en-GB" sz="9600" dirty="0" smtClean="0">
                <a:latin typeface="Trebuchet MS" panose="020B0603020202020204" pitchFamily="34" charset="0"/>
              </a:rPr>
              <a:t>x 12</a:t>
            </a:r>
            <a:endParaRPr lang="en-GB" sz="9600" dirty="0">
              <a:latin typeface="Trebuchet MS" panose="020B0603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71800" y="2492896"/>
            <a:ext cx="3600400" cy="1330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51520" y="260648"/>
            <a:ext cx="1296144" cy="76944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dirty="0" smtClean="0">
                <a:solidFill>
                  <a:srgbClr val="FFFF00"/>
                </a:solidFill>
              </a:rPr>
              <a:t>Q15</a:t>
            </a:r>
            <a:endParaRPr lang="en-GB" sz="4400" dirty="0">
              <a:solidFill>
                <a:srgbClr val="FFFF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9512" y="188640"/>
            <a:ext cx="1440160" cy="9361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6145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>
        <p:sndAc>
          <p:stSnd>
            <p:snd r:embed="rId2" name="alert.wav"/>
          </p:stSnd>
        </p:sndAc>
      </p:transition>
    </mc:Choice>
    <mc:Fallback xmlns="">
      <p:transition spd="slow" advClick="0" advTm="9000">
        <p:sndAc>
          <p:stSnd>
            <p:snd r:embed="rId3" name="alert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492896"/>
            <a:ext cx="8229600" cy="1143000"/>
          </a:xfrm>
        </p:spPr>
        <p:txBody>
          <a:bodyPr>
            <a:noAutofit/>
          </a:bodyPr>
          <a:lstStyle/>
          <a:p>
            <a:r>
              <a:rPr lang="en-GB" sz="9600" dirty="0" smtClean="0">
                <a:latin typeface="Trebuchet MS" panose="020B0603020202020204" pitchFamily="34" charset="0"/>
              </a:rPr>
              <a:t>6 </a:t>
            </a:r>
            <a:r>
              <a:rPr lang="en-GB" sz="9600" dirty="0" smtClean="0">
                <a:latin typeface="Trebuchet MS" panose="020B0603020202020204" pitchFamily="34" charset="0"/>
              </a:rPr>
              <a:t>x </a:t>
            </a:r>
            <a:r>
              <a:rPr lang="en-GB" sz="9600" dirty="0" smtClean="0">
                <a:latin typeface="Trebuchet MS" panose="020B0603020202020204" pitchFamily="34" charset="0"/>
              </a:rPr>
              <a:t>4</a:t>
            </a:r>
            <a:endParaRPr lang="en-GB" sz="9600" dirty="0">
              <a:latin typeface="Trebuchet MS" panose="020B0603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80438" y="2636912"/>
            <a:ext cx="4248472" cy="1330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51520" y="260648"/>
            <a:ext cx="1296144" cy="76944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dirty="0" smtClean="0">
                <a:solidFill>
                  <a:srgbClr val="FFFF00"/>
                </a:solidFill>
              </a:rPr>
              <a:t>Q16</a:t>
            </a:r>
            <a:endParaRPr lang="en-GB" sz="4400" dirty="0">
              <a:solidFill>
                <a:srgbClr val="FFFF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9512" y="188640"/>
            <a:ext cx="1440160" cy="9361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46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>
        <p:sndAc>
          <p:stSnd>
            <p:snd r:embed="rId2" name="alert.wav"/>
          </p:stSnd>
        </p:sndAc>
      </p:transition>
    </mc:Choice>
    <mc:Fallback xmlns="">
      <p:transition spd="slow" advClick="0" advTm="9000">
        <p:sndAc>
          <p:stSnd>
            <p:snd r:embed="rId3" name="alert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492896"/>
            <a:ext cx="8229600" cy="1143000"/>
          </a:xfrm>
        </p:spPr>
        <p:txBody>
          <a:bodyPr>
            <a:noAutofit/>
          </a:bodyPr>
          <a:lstStyle/>
          <a:p>
            <a:r>
              <a:rPr lang="en-GB" sz="9600" dirty="0" smtClean="0">
                <a:latin typeface="Trebuchet MS" panose="020B0603020202020204" pitchFamily="34" charset="0"/>
              </a:rPr>
              <a:t>8 x 6</a:t>
            </a:r>
            <a:endParaRPr lang="en-GB" sz="9600" dirty="0">
              <a:latin typeface="Trebuchet MS" panose="020B0603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01656" y="2359609"/>
            <a:ext cx="4176464" cy="1330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51520" y="260648"/>
            <a:ext cx="1296144" cy="76944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dirty="0" smtClean="0">
                <a:solidFill>
                  <a:srgbClr val="FFFF00"/>
                </a:solidFill>
              </a:rPr>
              <a:t>Q17</a:t>
            </a:r>
            <a:endParaRPr lang="en-GB" sz="4400" dirty="0">
              <a:solidFill>
                <a:srgbClr val="FFFF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9512" y="188640"/>
            <a:ext cx="1440160" cy="9361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84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>
        <p:sndAc>
          <p:stSnd>
            <p:snd r:embed="rId2" name="alert.wav"/>
          </p:stSnd>
        </p:sndAc>
      </p:transition>
    </mc:Choice>
    <mc:Fallback xmlns="">
      <p:transition spd="slow" advClick="0" advTm="9000">
        <p:sndAc>
          <p:stSnd>
            <p:snd r:embed="rId3" name="alert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800" y="4797152"/>
            <a:ext cx="3096344" cy="1143000"/>
          </a:xfrm>
          <a:solidFill>
            <a:srgbClr val="002060"/>
          </a:solidFill>
        </p:spPr>
        <p:txBody>
          <a:bodyPr/>
          <a:lstStyle/>
          <a:p>
            <a:r>
              <a:rPr lang="en-GB" dirty="0" smtClean="0">
                <a:solidFill>
                  <a:srgbClr val="FFFF00"/>
                </a:solidFill>
              </a:rPr>
              <a:t>Begin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GB" b="1" u="sng" dirty="0" smtClean="0"/>
              <a:t>Instructions</a:t>
            </a:r>
            <a:endParaRPr lang="en-GB" sz="1600" b="1" u="sng" dirty="0" smtClean="0"/>
          </a:p>
          <a:p>
            <a:pPr marL="0" indent="0">
              <a:buNone/>
            </a:pPr>
            <a:r>
              <a:rPr lang="en-GB" dirty="0" smtClean="0"/>
              <a:t>There are 25 multiplication questions on any times table from 2 to 12.</a:t>
            </a:r>
            <a:endParaRPr lang="en-GB" sz="1600" dirty="0" smtClean="0"/>
          </a:p>
          <a:p>
            <a:pPr marL="0" indent="0">
              <a:buNone/>
            </a:pPr>
            <a:r>
              <a:rPr lang="en-GB" dirty="0" smtClean="0"/>
              <a:t>Each multiplication question will appear on the screen for 6 seconds. There will then be a 3 second break before the next question appears. </a:t>
            </a:r>
            <a:endParaRPr lang="en-GB" sz="1600" dirty="0" smtClean="0"/>
          </a:p>
          <a:p>
            <a:pPr marL="0" indent="0">
              <a:buNone/>
            </a:pPr>
            <a:r>
              <a:rPr lang="en-GB" dirty="0" smtClean="0"/>
              <a:t>Good Luck!</a:t>
            </a:r>
            <a:endParaRPr lang="en-GB" dirty="0"/>
          </a:p>
        </p:txBody>
      </p:sp>
      <p:sp>
        <p:nvSpPr>
          <p:cNvPr id="4" name="Rectangle 3">
            <a:hlinkClick r:id="rId2" action="ppaction://hlinksldjump"/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hlinkClick r:id="rId3" action="ppaction://hlinksldjump"/>
          </p:cNvPr>
          <p:cNvSpPr/>
          <p:nvPr/>
        </p:nvSpPr>
        <p:spPr>
          <a:xfrm>
            <a:off x="2699792" y="4725144"/>
            <a:ext cx="3240360" cy="12961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7946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492896"/>
            <a:ext cx="8229600" cy="1143000"/>
          </a:xfrm>
        </p:spPr>
        <p:txBody>
          <a:bodyPr>
            <a:noAutofit/>
          </a:bodyPr>
          <a:lstStyle/>
          <a:p>
            <a:r>
              <a:rPr lang="en-GB" sz="9600" dirty="0" smtClean="0">
                <a:latin typeface="Trebuchet MS" panose="020B0603020202020204" pitchFamily="34" charset="0"/>
              </a:rPr>
              <a:t>4 x 11</a:t>
            </a:r>
            <a:endParaRPr lang="en-GB" sz="9600" dirty="0">
              <a:latin typeface="Trebuchet MS" panose="020B0603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43808" y="2420888"/>
            <a:ext cx="3597419" cy="1330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51520" y="260648"/>
            <a:ext cx="1296144" cy="76944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dirty="0" smtClean="0">
                <a:solidFill>
                  <a:srgbClr val="FFFF00"/>
                </a:solidFill>
              </a:rPr>
              <a:t>Q18</a:t>
            </a:r>
            <a:endParaRPr lang="en-GB" sz="4400" dirty="0">
              <a:solidFill>
                <a:srgbClr val="FFFF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9512" y="188640"/>
            <a:ext cx="1440160" cy="9361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009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>
        <p:sndAc>
          <p:stSnd>
            <p:snd r:embed="rId2" name="alert.wav"/>
          </p:stSnd>
        </p:sndAc>
      </p:transition>
    </mc:Choice>
    <mc:Fallback xmlns="">
      <p:transition spd="slow" advClick="0" advTm="9000">
        <p:sndAc>
          <p:stSnd>
            <p:snd r:embed="rId3" name="alert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492896"/>
            <a:ext cx="8229600" cy="1143000"/>
          </a:xfrm>
        </p:spPr>
        <p:txBody>
          <a:bodyPr>
            <a:noAutofit/>
          </a:bodyPr>
          <a:lstStyle/>
          <a:p>
            <a:r>
              <a:rPr lang="en-GB" sz="9600" dirty="0" smtClean="0">
                <a:latin typeface="Trebuchet MS" panose="020B0603020202020204" pitchFamily="34" charset="0"/>
              </a:rPr>
              <a:t>12 x 11</a:t>
            </a:r>
            <a:endParaRPr lang="en-GB" sz="9600" dirty="0">
              <a:latin typeface="Trebuchet MS" panose="020B0603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99792" y="2420888"/>
            <a:ext cx="3744415" cy="1330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51520" y="260648"/>
            <a:ext cx="1296144" cy="76944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dirty="0" smtClean="0">
                <a:solidFill>
                  <a:srgbClr val="FFFF00"/>
                </a:solidFill>
              </a:rPr>
              <a:t>Q19</a:t>
            </a:r>
            <a:endParaRPr lang="en-GB" sz="4400" dirty="0">
              <a:solidFill>
                <a:srgbClr val="FFFF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9512" y="188640"/>
            <a:ext cx="1440160" cy="9361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59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>
        <p:sndAc>
          <p:stSnd>
            <p:snd r:embed="rId2" name="alert.wav"/>
          </p:stSnd>
        </p:sndAc>
      </p:transition>
    </mc:Choice>
    <mc:Fallback xmlns="">
      <p:transition spd="slow" advClick="0" advTm="9000">
        <p:sndAc>
          <p:stSnd>
            <p:snd r:embed="rId3" name="alert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492896"/>
            <a:ext cx="8229600" cy="1143000"/>
          </a:xfrm>
        </p:spPr>
        <p:txBody>
          <a:bodyPr>
            <a:noAutofit/>
          </a:bodyPr>
          <a:lstStyle/>
          <a:p>
            <a:r>
              <a:rPr lang="en-GB" sz="9600" dirty="0" smtClean="0">
                <a:latin typeface="Trebuchet MS" panose="020B0603020202020204" pitchFamily="34" charset="0"/>
              </a:rPr>
              <a:t>10 x 8</a:t>
            </a:r>
            <a:endParaRPr lang="en-GB" sz="9600" dirty="0">
              <a:latin typeface="Trebuchet MS" panose="020B0603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27784" y="2492896"/>
            <a:ext cx="3888432" cy="1330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51520" y="260648"/>
            <a:ext cx="1296144" cy="76944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dirty="0" smtClean="0">
                <a:solidFill>
                  <a:srgbClr val="FFFF00"/>
                </a:solidFill>
              </a:rPr>
              <a:t>Q20</a:t>
            </a:r>
            <a:endParaRPr lang="en-GB" sz="4400" dirty="0">
              <a:solidFill>
                <a:srgbClr val="FFFF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9512" y="188640"/>
            <a:ext cx="1440160" cy="9361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8815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>
        <p:sndAc>
          <p:stSnd>
            <p:snd r:embed="rId2" name="alert.wav"/>
          </p:stSnd>
        </p:sndAc>
      </p:transition>
    </mc:Choice>
    <mc:Fallback xmlns="">
      <p:transition spd="slow" advClick="0" advTm="9000">
        <p:sndAc>
          <p:stSnd>
            <p:snd r:embed="rId3" name="alert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492896"/>
            <a:ext cx="8229600" cy="1143000"/>
          </a:xfrm>
        </p:spPr>
        <p:txBody>
          <a:bodyPr>
            <a:noAutofit/>
          </a:bodyPr>
          <a:lstStyle/>
          <a:p>
            <a:r>
              <a:rPr lang="en-GB" sz="9600" dirty="0" smtClean="0">
                <a:latin typeface="Trebuchet MS" panose="020B0603020202020204" pitchFamily="34" charset="0"/>
              </a:rPr>
              <a:t>8 x 2</a:t>
            </a:r>
            <a:endParaRPr lang="en-GB" sz="9600" dirty="0">
              <a:latin typeface="Trebuchet MS" panose="020B0603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50355" y="2204864"/>
            <a:ext cx="3262057" cy="1330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51520" y="260648"/>
            <a:ext cx="1296144" cy="76944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dirty="0" smtClean="0">
                <a:solidFill>
                  <a:srgbClr val="FFFF00"/>
                </a:solidFill>
              </a:rPr>
              <a:t>Q21</a:t>
            </a:r>
            <a:endParaRPr lang="en-GB" sz="4400" dirty="0">
              <a:solidFill>
                <a:srgbClr val="FFFF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9512" y="188640"/>
            <a:ext cx="1440160" cy="9361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3673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>
        <p:sndAc>
          <p:stSnd>
            <p:snd r:embed="rId2" name="alert.wav"/>
          </p:stSnd>
        </p:sndAc>
      </p:transition>
    </mc:Choice>
    <mc:Fallback xmlns="">
      <p:transition spd="slow" advClick="0" advTm="9000">
        <p:sndAc>
          <p:stSnd>
            <p:snd r:embed="rId3" name="alert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492896"/>
            <a:ext cx="8229600" cy="1143000"/>
          </a:xfrm>
        </p:spPr>
        <p:txBody>
          <a:bodyPr>
            <a:noAutofit/>
          </a:bodyPr>
          <a:lstStyle/>
          <a:p>
            <a:r>
              <a:rPr lang="en-GB" sz="9600" dirty="0" smtClean="0">
                <a:latin typeface="Trebuchet MS" panose="020B0603020202020204" pitchFamily="34" charset="0"/>
              </a:rPr>
              <a:t>8 x 9</a:t>
            </a:r>
            <a:endParaRPr lang="en-GB" sz="9600" dirty="0">
              <a:latin typeface="Trebuchet MS" panose="020B0603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17192" y="2331743"/>
            <a:ext cx="3986084" cy="1330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51520" y="260648"/>
            <a:ext cx="1296144" cy="76944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dirty="0" smtClean="0">
                <a:solidFill>
                  <a:srgbClr val="FFFF00"/>
                </a:solidFill>
              </a:rPr>
              <a:t>Q22</a:t>
            </a:r>
            <a:endParaRPr lang="en-GB" sz="4400" dirty="0">
              <a:solidFill>
                <a:srgbClr val="FFFF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9512" y="188640"/>
            <a:ext cx="1440160" cy="9361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2058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>
        <p:sndAc>
          <p:stSnd>
            <p:snd r:embed="rId2" name="alert.wav"/>
          </p:stSnd>
        </p:sndAc>
      </p:transition>
    </mc:Choice>
    <mc:Fallback xmlns="">
      <p:transition spd="slow" advClick="0" advTm="9000">
        <p:sndAc>
          <p:stSnd>
            <p:snd r:embed="rId3" name="alert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492896"/>
            <a:ext cx="8229600" cy="1143000"/>
          </a:xfrm>
        </p:spPr>
        <p:txBody>
          <a:bodyPr>
            <a:noAutofit/>
          </a:bodyPr>
          <a:lstStyle/>
          <a:p>
            <a:r>
              <a:rPr lang="en-GB" sz="9600" dirty="0" smtClean="0">
                <a:latin typeface="Trebuchet MS" panose="020B0603020202020204" pitchFamily="34" charset="0"/>
              </a:rPr>
              <a:t>12 x 10</a:t>
            </a:r>
            <a:endParaRPr lang="en-GB" sz="9600" dirty="0">
              <a:latin typeface="Trebuchet MS" panose="020B0603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99792" y="2276872"/>
            <a:ext cx="3960440" cy="1330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51520" y="260648"/>
            <a:ext cx="1296144" cy="76944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dirty="0" smtClean="0">
                <a:solidFill>
                  <a:srgbClr val="FFFF00"/>
                </a:solidFill>
              </a:rPr>
              <a:t>Q23</a:t>
            </a:r>
            <a:endParaRPr lang="en-GB" sz="4400" dirty="0">
              <a:solidFill>
                <a:srgbClr val="FFFF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9512" y="188640"/>
            <a:ext cx="1440160" cy="9361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3895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>
        <p:sndAc>
          <p:stSnd>
            <p:snd r:embed="rId2" name="alert.wav"/>
          </p:stSnd>
        </p:sndAc>
      </p:transition>
    </mc:Choice>
    <mc:Fallback xmlns="">
      <p:transition spd="slow" advClick="0" advTm="9000">
        <p:sndAc>
          <p:stSnd>
            <p:snd r:embed="rId3" name="alert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492896"/>
            <a:ext cx="8229600" cy="1143000"/>
          </a:xfrm>
        </p:spPr>
        <p:txBody>
          <a:bodyPr>
            <a:noAutofit/>
          </a:bodyPr>
          <a:lstStyle/>
          <a:p>
            <a:r>
              <a:rPr lang="en-GB" sz="9600" dirty="0" smtClean="0">
                <a:latin typeface="Trebuchet MS" panose="020B0603020202020204" pitchFamily="34" charset="0"/>
              </a:rPr>
              <a:t>7 x 11</a:t>
            </a:r>
            <a:endParaRPr lang="en-GB" sz="9600" dirty="0">
              <a:latin typeface="Trebuchet MS" panose="020B0603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39752" y="2420888"/>
            <a:ext cx="4104456" cy="1330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51520" y="260648"/>
            <a:ext cx="1296144" cy="76944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dirty="0" smtClean="0">
                <a:solidFill>
                  <a:srgbClr val="FFFF00"/>
                </a:solidFill>
              </a:rPr>
              <a:t>Q24</a:t>
            </a:r>
            <a:endParaRPr lang="en-GB" sz="4400" dirty="0">
              <a:solidFill>
                <a:srgbClr val="FFFF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9512" y="188640"/>
            <a:ext cx="1440160" cy="9361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5169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>
        <p:sndAc>
          <p:stSnd>
            <p:snd r:embed="rId2" name="alert.wav"/>
          </p:stSnd>
        </p:sndAc>
      </p:transition>
    </mc:Choice>
    <mc:Fallback xmlns="">
      <p:transition spd="slow" advClick="0" advTm="9000">
        <p:sndAc>
          <p:stSnd>
            <p:snd r:embed="rId3" name="alert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492896"/>
            <a:ext cx="8229600" cy="1143000"/>
          </a:xfrm>
        </p:spPr>
        <p:txBody>
          <a:bodyPr>
            <a:noAutofit/>
          </a:bodyPr>
          <a:lstStyle/>
          <a:p>
            <a:r>
              <a:rPr lang="en-GB" sz="9600" dirty="0" smtClean="0">
                <a:latin typeface="Trebuchet MS" panose="020B0603020202020204" pitchFamily="34" charset="0"/>
              </a:rPr>
              <a:t>7 x 5</a:t>
            </a:r>
            <a:endParaRPr lang="en-GB" sz="9600" dirty="0">
              <a:latin typeface="Trebuchet MS" panose="020B0603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11213" y="2348880"/>
            <a:ext cx="3096344" cy="1330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51520" y="260648"/>
            <a:ext cx="1296144" cy="76944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dirty="0" smtClean="0">
                <a:solidFill>
                  <a:srgbClr val="FFFF00"/>
                </a:solidFill>
              </a:rPr>
              <a:t>Q25</a:t>
            </a:r>
            <a:endParaRPr lang="en-GB" sz="4400" dirty="0">
              <a:solidFill>
                <a:srgbClr val="FFFF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9512" y="188640"/>
            <a:ext cx="1440160" cy="9361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6109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00">
        <p:sndAc>
          <p:stSnd>
            <p:snd r:embed="rId2" name="alert.wav"/>
          </p:stSnd>
        </p:sndAc>
      </p:transition>
    </mc:Choice>
    <mc:Fallback xmlns="">
      <p:transition spd="slow" advTm="9000">
        <p:sndAc>
          <p:stSnd>
            <p:snd r:embed="rId3" name="alert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All multiplication questions have now been shown.</a:t>
            </a:r>
          </a:p>
          <a:p>
            <a:pPr marL="0" indent="0">
              <a:buNone/>
            </a:pPr>
            <a:r>
              <a:rPr lang="en-GB" dirty="0" smtClean="0"/>
              <a:t>To find out your score click on the button below.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483768" y="260648"/>
            <a:ext cx="3816424" cy="1143000"/>
          </a:xfrm>
          <a:noFill/>
          <a:ln>
            <a:noFill/>
          </a:ln>
        </p:spPr>
        <p:txBody>
          <a:bodyPr/>
          <a:lstStyle/>
          <a:p>
            <a:r>
              <a:rPr lang="en-GB" dirty="0" smtClean="0"/>
              <a:t>Completed!</a:t>
            </a:r>
            <a:endParaRPr lang="en-GB" dirty="0"/>
          </a:p>
        </p:txBody>
      </p:sp>
      <p:sp>
        <p:nvSpPr>
          <p:cNvPr id="6" name="Title 4"/>
          <p:cNvSpPr txBox="1">
            <a:spLocks/>
          </p:cNvSpPr>
          <p:nvPr/>
        </p:nvSpPr>
        <p:spPr>
          <a:xfrm>
            <a:off x="2717549" y="4424905"/>
            <a:ext cx="3096344" cy="1143000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 smtClean="0">
                <a:solidFill>
                  <a:srgbClr val="FFFF00"/>
                </a:solidFill>
              </a:rPr>
              <a:t>Answers</a:t>
            </a:r>
            <a:endParaRPr lang="en-GB" b="1" dirty="0">
              <a:solidFill>
                <a:srgbClr val="FFFF00"/>
              </a:solidFill>
            </a:endParaRPr>
          </a:p>
        </p:txBody>
      </p:sp>
      <p:sp>
        <p:nvSpPr>
          <p:cNvPr id="7" name="Rectangle 6">
            <a:hlinkClick r:id="rId2" action="ppaction://hlinksldjump"/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hlinkClick r:id="rId3" action="ppaction://hlinksldjump"/>
          </p:cNvPr>
          <p:cNvSpPr/>
          <p:nvPr/>
        </p:nvSpPr>
        <p:spPr>
          <a:xfrm>
            <a:off x="2717549" y="4424905"/>
            <a:ext cx="3150595" cy="114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679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1143000"/>
          </a:xfrm>
        </p:spPr>
        <p:txBody>
          <a:bodyPr/>
          <a:lstStyle/>
          <a:p>
            <a:r>
              <a:rPr lang="en-GB" b="1" u="sng" dirty="0" smtClean="0"/>
              <a:t>Answers</a:t>
            </a:r>
            <a:endParaRPr lang="en-GB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 smtClean="0"/>
              <a:t>  1) </a:t>
            </a:r>
            <a:r>
              <a:rPr lang="en-GB" sz="2800" dirty="0" smtClean="0"/>
              <a:t>7 </a:t>
            </a:r>
            <a:r>
              <a:rPr lang="en-GB" sz="2800" dirty="0" smtClean="0"/>
              <a:t>x 10 = </a:t>
            </a:r>
            <a:r>
              <a:rPr lang="en-GB" sz="2800" dirty="0" smtClean="0"/>
              <a:t>70</a:t>
            </a:r>
            <a:r>
              <a:rPr lang="en-GB" sz="2800" dirty="0" smtClean="0"/>
              <a:t>	  2) 6 x 7 = 42	  3) </a:t>
            </a:r>
            <a:r>
              <a:rPr lang="en-GB" sz="2800" dirty="0" smtClean="0"/>
              <a:t>8 </a:t>
            </a:r>
            <a:r>
              <a:rPr lang="en-GB" sz="2800" dirty="0" smtClean="0"/>
              <a:t>x 5 = </a:t>
            </a:r>
            <a:r>
              <a:rPr lang="en-GB" sz="2800" dirty="0" smtClean="0"/>
              <a:t>40</a:t>
            </a:r>
            <a:endParaRPr lang="en-GB" sz="2800" dirty="0" smtClean="0"/>
          </a:p>
          <a:p>
            <a:pPr marL="0" indent="0">
              <a:buNone/>
            </a:pPr>
            <a:r>
              <a:rPr lang="en-GB" sz="2800" dirty="0" smtClean="0"/>
              <a:t>  4) 2 </a:t>
            </a:r>
            <a:r>
              <a:rPr lang="en-GB" sz="2800" dirty="0"/>
              <a:t>x </a:t>
            </a:r>
            <a:r>
              <a:rPr lang="en-GB" sz="2800" dirty="0" smtClean="0"/>
              <a:t>6 </a:t>
            </a:r>
            <a:r>
              <a:rPr lang="en-GB" sz="2800" dirty="0"/>
              <a:t>= </a:t>
            </a:r>
            <a:r>
              <a:rPr lang="en-GB" sz="2800" dirty="0" smtClean="0"/>
              <a:t>12  	  5) 4 </a:t>
            </a:r>
            <a:r>
              <a:rPr lang="en-GB" sz="2800" dirty="0"/>
              <a:t>x </a:t>
            </a:r>
            <a:r>
              <a:rPr lang="en-GB" sz="2800" dirty="0" smtClean="0"/>
              <a:t>3 </a:t>
            </a:r>
            <a:r>
              <a:rPr lang="en-GB" sz="2800" dirty="0"/>
              <a:t>= </a:t>
            </a:r>
            <a:r>
              <a:rPr lang="en-GB" sz="2800" dirty="0" smtClean="0"/>
              <a:t>12</a:t>
            </a:r>
            <a:r>
              <a:rPr lang="en-GB" sz="2800" dirty="0"/>
              <a:t>	</a:t>
            </a:r>
            <a:r>
              <a:rPr lang="en-GB" sz="2800" dirty="0" smtClean="0"/>
              <a:t>  6) 4 </a:t>
            </a:r>
            <a:r>
              <a:rPr lang="en-GB" sz="2800" dirty="0"/>
              <a:t>x </a:t>
            </a:r>
            <a:r>
              <a:rPr lang="en-GB" sz="2800" dirty="0" smtClean="0"/>
              <a:t>12 </a:t>
            </a:r>
            <a:r>
              <a:rPr lang="en-GB" sz="2800" dirty="0"/>
              <a:t>= </a:t>
            </a:r>
            <a:r>
              <a:rPr lang="en-GB" sz="2800" dirty="0" smtClean="0"/>
              <a:t>48</a:t>
            </a:r>
          </a:p>
          <a:p>
            <a:pPr marL="0" indent="0">
              <a:buNone/>
            </a:pPr>
            <a:r>
              <a:rPr lang="en-GB" sz="2800" dirty="0" smtClean="0"/>
              <a:t>  7) 9 </a:t>
            </a:r>
            <a:r>
              <a:rPr lang="en-GB" sz="2800" dirty="0"/>
              <a:t>x </a:t>
            </a:r>
            <a:r>
              <a:rPr lang="en-GB" sz="2800" dirty="0" smtClean="0"/>
              <a:t>6 </a:t>
            </a:r>
            <a:r>
              <a:rPr lang="en-GB" sz="2800" dirty="0"/>
              <a:t>= </a:t>
            </a:r>
            <a:r>
              <a:rPr lang="en-GB" sz="2800" dirty="0" smtClean="0"/>
              <a:t>54</a:t>
            </a:r>
            <a:r>
              <a:rPr lang="en-GB" sz="2800" dirty="0"/>
              <a:t>	</a:t>
            </a:r>
            <a:r>
              <a:rPr lang="en-GB" sz="2800" dirty="0" smtClean="0"/>
              <a:t>  8) 5 </a:t>
            </a:r>
            <a:r>
              <a:rPr lang="en-GB" sz="2800" dirty="0"/>
              <a:t>x </a:t>
            </a:r>
            <a:r>
              <a:rPr lang="en-GB" sz="2800" dirty="0" smtClean="0"/>
              <a:t>9 </a:t>
            </a:r>
            <a:r>
              <a:rPr lang="en-GB" sz="2800" dirty="0"/>
              <a:t>= </a:t>
            </a:r>
            <a:r>
              <a:rPr lang="en-GB" sz="2800" dirty="0" smtClean="0"/>
              <a:t>45</a:t>
            </a:r>
            <a:r>
              <a:rPr lang="en-GB" sz="2800" dirty="0"/>
              <a:t>	</a:t>
            </a:r>
            <a:r>
              <a:rPr lang="en-GB" sz="2800" dirty="0" smtClean="0"/>
              <a:t>  9) 12 </a:t>
            </a:r>
            <a:r>
              <a:rPr lang="en-GB" sz="2800" dirty="0"/>
              <a:t>x </a:t>
            </a:r>
            <a:r>
              <a:rPr lang="en-GB" sz="2800" dirty="0" smtClean="0"/>
              <a:t>9 </a:t>
            </a:r>
            <a:r>
              <a:rPr lang="en-GB" sz="2800" dirty="0"/>
              <a:t>= </a:t>
            </a:r>
            <a:r>
              <a:rPr lang="en-GB" sz="2800" dirty="0" smtClean="0"/>
              <a:t>108</a:t>
            </a:r>
            <a:endParaRPr lang="en-GB" sz="2800" dirty="0"/>
          </a:p>
          <a:p>
            <a:pPr marL="0" indent="0">
              <a:buNone/>
            </a:pPr>
            <a:r>
              <a:rPr lang="en-GB" sz="2800" dirty="0" smtClean="0"/>
              <a:t>10) 11 </a:t>
            </a:r>
            <a:r>
              <a:rPr lang="en-GB" sz="2800" dirty="0"/>
              <a:t>x </a:t>
            </a:r>
            <a:r>
              <a:rPr lang="en-GB" sz="2800" dirty="0" smtClean="0"/>
              <a:t>8 </a:t>
            </a:r>
            <a:r>
              <a:rPr lang="en-GB" sz="2800" dirty="0"/>
              <a:t>= </a:t>
            </a:r>
            <a:r>
              <a:rPr lang="en-GB" sz="2800" dirty="0" smtClean="0"/>
              <a:t>88</a:t>
            </a:r>
            <a:r>
              <a:rPr lang="en-GB" sz="2800" dirty="0"/>
              <a:t>	</a:t>
            </a:r>
            <a:r>
              <a:rPr lang="en-GB" sz="2800" dirty="0" smtClean="0"/>
              <a:t>11) 9 </a:t>
            </a:r>
            <a:r>
              <a:rPr lang="en-GB" sz="2800" dirty="0"/>
              <a:t>x </a:t>
            </a:r>
            <a:r>
              <a:rPr lang="en-GB" sz="2800" dirty="0" smtClean="0"/>
              <a:t>2 </a:t>
            </a:r>
            <a:r>
              <a:rPr lang="en-GB" sz="2800" dirty="0"/>
              <a:t>= </a:t>
            </a:r>
            <a:r>
              <a:rPr lang="en-GB" sz="2800" dirty="0" smtClean="0"/>
              <a:t>18</a:t>
            </a:r>
            <a:r>
              <a:rPr lang="en-GB" sz="2800" dirty="0"/>
              <a:t>	</a:t>
            </a:r>
            <a:r>
              <a:rPr lang="en-GB" sz="2800" dirty="0" smtClean="0"/>
              <a:t>12) 12 </a:t>
            </a:r>
            <a:r>
              <a:rPr lang="en-GB" sz="2800" dirty="0"/>
              <a:t>x </a:t>
            </a:r>
            <a:r>
              <a:rPr lang="en-GB" sz="2800" dirty="0" smtClean="0"/>
              <a:t>12 </a:t>
            </a:r>
            <a:r>
              <a:rPr lang="en-GB" sz="2800" dirty="0"/>
              <a:t>= </a:t>
            </a:r>
            <a:r>
              <a:rPr lang="en-GB" sz="2800" dirty="0" smtClean="0"/>
              <a:t>144</a:t>
            </a:r>
            <a:endParaRPr lang="en-GB" sz="2800" dirty="0"/>
          </a:p>
          <a:p>
            <a:pPr marL="0" indent="0">
              <a:buNone/>
            </a:pPr>
            <a:r>
              <a:rPr lang="en-GB" sz="2800" dirty="0" smtClean="0"/>
              <a:t>13) 3 </a:t>
            </a:r>
            <a:r>
              <a:rPr lang="en-GB" sz="2800" dirty="0"/>
              <a:t>x </a:t>
            </a:r>
            <a:r>
              <a:rPr lang="en-GB" sz="2800" dirty="0" smtClean="0"/>
              <a:t>11 </a:t>
            </a:r>
            <a:r>
              <a:rPr lang="en-GB" sz="2800" dirty="0"/>
              <a:t>= </a:t>
            </a:r>
            <a:r>
              <a:rPr lang="en-GB" sz="2800" dirty="0" smtClean="0"/>
              <a:t>33</a:t>
            </a:r>
            <a:r>
              <a:rPr lang="en-GB" sz="2800" dirty="0"/>
              <a:t>	</a:t>
            </a:r>
            <a:r>
              <a:rPr lang="en-GB" sz="2800" dirty="0" smtClean="0"/>
              <a:t>14) 11 </a:t>
            </a:r>
            <a:r>
              <a:rPr lang="en-GB" sz="2800" dirty="0"/>
              <a:t>x </a:t>
            </a:r>
            <a:r>
              <a:rPr lang="en-GB" sz="2800" dirty="0" smtClean="0"/>
              <a:t>11 </a:t>
            </a:r>
            <a:r>
              <a:rPr lang="en-GB" sz="2800" dirty="0"/>
              <a:t>= </a:t>
            </a:r>
            <a:r>
              <a:rPr lang="en-GB" sz="2800" dirty="0" smtClean="0"/>
              <a:t>121	15) </a:t>
            </a:r>
            <a:r>
              <a:rPr lang="en-GB" sz="2800" dirty="0" smtClean="0"/>
              <a:t>6 </a:t>
            </a:r>
            <a:r>
              <a:rPr lang="en-GB" sz="2800" dirty="0"/>
              <a:t>x </a:t>
            </a:r>
            <a:r>
              <a:rPr lang="en-GB" sz="2800" dirty="0" smtClean="0"/>
              <a:t>12 </a:t>
            </a:r>
            <a:r>
              <a:rPr lang="en-GB" sz="2800" dirty="0"/>
              <a:t>= </a:t>
            </a:r>
            <a:r>
              <a:rPr lang="en-GB" sz="2800" dirty="0" smtClean="0"/>
              <a:t>72</a:t>
            </a:r>
          </a:p>
          <a:p>
            <a:pPr marL="0" indent="0">
              <a:buNone/>
            </a:pPr>
            <a:r>
              <a:rPr lang="en-GB" sz="2800" dirty="0" smtClean="0"/>
              <a:t>16) 6 x 4 = 24	17) 8 x 6 = 48	18) 4 x 11 = 44</a:t>
            </a:r>
          </a:p>
          <a:p>
            <a:pPr marL="0" indent="0">
              <a:buNone/>
            </a:pPr>
            <a:r>
              <a:rPr lang="en-GB" sz="2800" dirty="0" smtClean="0"/>
              <a:t>19</a:t>
            </a:r>
            <a:r>
              <a:rPr lang="en-GB" sz="2800" dirty="0" smtClean="0"/>
              <a:t>) 12 </a:t>
            </a:r>
            <a:r>
              <a:rPr lang="en-GB" sz="2800" dirty="0"/>
              <a:t>x </a:t>
            </a:r>
            <a:r>
              <a:rPr lang="en-GB" sz="2800" dirty="0" smtClean="0"/>
              <a:t>11 </a:t>
            </a:r>
            <a:r>
              <a:rPr lang="en-GB" sz="2800" dirty="0"/>
              <a:t>= </a:t>
            </a:r>
            <a:r>
              <a:rPr lang="en-GB" sz="2800" dirty="0" smtClean="0"/>
              <a:t>132</a:t>
            </a:r>
            <a:r>
              <a:rPr lang="en-GB" sz="2800" dirty="0"/>
              <a:t>	</a:t>
            </a:r>
            <a:r>
              <a:rPr lang="en-GB" sz="2800" dirty="0" smtClean="0"/>
              <a:t>20) 10 </a:t>
            </a:r>
            <a:r>
              <a:rPr lang="en-GB" sz="2800" dirty="0"/>
              <a:t>x </a:t>
            </a:r>
            <a:r>
              <a:rPr lang="en-GB" sz="2800" dirty="0" smtClean="0"/>
              <a:t>8 </a:t>
            </a:r>
            <a:r>
              <a:rPr lang="en-GB" sz="2800" dirty="0"/>
              <a:t>= </a:t>
            </a:r>
            <a:r>
              <a:rPr lang="en-GB" sz="2800" dirty="0" smtClean="0"/>
              <a:t>80</a:t>
            </a:r>
            <a:r>
              <a:rPr lang="en-GB" sz="2800" dirty="0"/>
              <a:t>	</a:t>
            </a:r>
            <a:r>
              <a:rPr lang="en-GB" sz="2800" dirty="0" smtClean="0"/>
              <a:t>21) 8 </a:t>
            </a:r>
            <a:r>
              <a:rPr lang="en-GB" sz="2800" dirty="0"/>
              <a:t>x </a:t>
            </a:r>
            <a:r>
              <a:rPr lang="en-GB" sz="2800" dirty="0" smtClean="0"/>
              <a:t>2 </a:t>
            </a:r>
            <a:r>
              <a:rPr lang="en-GB" sz="2800" dirty="0"/>
              <a:t>= </a:t>
            </a:r>
            <a:r>
              <a:rPr lang="en-GB" sz="2800" dirty="0" smtClean="0"/>
              <a:t>16</a:t>
            </a:r>
            <a:endParaRPr lang="en-GB" sz="2800" dirty="0"/>
          </a:p>
          <a:p>
            <a:pPr marL="0" indent="0">
              <a:buNone/>
            </a:pPr>
            <a:r>
              <a:rPr lang="en-GB" sz="2800" dirty="0" smtClean="0"/>
              <a:t>22) 8 </a:t>
            </a:r>
            <a:r>
              <a:rPr lang="en-GB" sz="2800" dirty="0"/>
              <a:t>x </a:t>
            </a:r>
            <a:r>
              <a:rPr lang="en-GB" sz="2800" dirty="0" smtClean="0"/>
              <a:t>9 </a:t>
            </a:r>
            <a:r>
              <a:rPr lang="en-GB" sz="2800" dirty="0"/>
              <a:t>= </a:t>
            </a:r>
            <a:r>
              <a:rPr lang="en-GB" sz="2800" dirty="0" smtClean="0"/>
              <a:t>72</a:t>
            </a:r>
            <a:r>
              <a:rPr lang="en-GB" sz="2800" dirty="0"/>
              <a:t>	</a:t>
            </a:r>
            <a:r>
              <a:rPr lang="en-GB" sz="2800" dirty="0" smtClean="0"/>
              <a:t>23) 12 </a:t>
            </a:r>
            <a:r>
              <a:rPr lang="en-GB" sz="2800" dirty="0"/>
              <a:t>x </a:t>
            </a:r>
            <a:r>
              <a:rPr lang="en-GB" sz="2800" dirty="0" smtClean="0"/>
              <a:t>10 </a:t>
            </a:r>
            <a:r>
              <a:rPr lang="en-GB" sz="2800" dirty="0"/>
              <a:t>= </a:t>
            </a:r>
            <a:r>
              <a:rPr lang="en-GB" sz="2800" dirty="0" smtClean="0"/>
              <a:t>120</a:t>
            </a:r>
            <a:r>
              <a:rPr lang="en-GB" sz="2800" dirty="0"/>
              <a:t>	</a:t>
            </a:r>
            <a:r>
              <a:rPr lang="en-GB" sz="2800" dirty="0" smtClean="0"/>
              <a:t>24) 7 </a:t>
            </a:r>
            <a:r>
              <a:rPr lang="en-GB" sz="2800" dirty="0"/>
              <a:t>x </a:t>
            </a:r>
            <a:r>
              <a:rPr lang="en-GB" sz="2800" dirty="0" smtClean="0"/>
              <a:t>11 </a:t>
            </a:r>
            <a:r>
              <a:rPr lang="en-GB" sz="2800" dirty="0"/>
              <a:t>= </a:t>
            </a:r>
            <a:r>
              <a:rPr lang="en-GB" sz="2800" dirty="0" smtClean="0"/>
              <a:t>77</a:t>
            </a:r>
            <a:endParaRPr lang="en-GB" sz="2800" dirty="0"/>
          </a:p>
          <a:p>
            <a:pPr marL="0" indent="0">
              <a:buNone/>
            </a:pPr>
            <a:r>
              <a:rPr lang="en-GB" sz="2800" dirty="0" smtClean="0"/>
              <a:t>25) 7 </a:t>
            </a:r>
            <a:r>
              <a:rPr lang="en-GB" sz="2800" dirty="0"/>
              <a:t>x </a:t>
            </a:r>
            <a:r>
              <a:rPr lang="en-GB" sz="2800" dirty="0" smtClean="0"/>
              <a:t>5 </a:t>
            </a:r>
            <a:r>
              <a:rPr lang="en-GB" sz="2800" dirty="0"/>
              <a:t>= </a:t>
            </a:r>
            <a:r>
              <a:rPr lang="en-GB" sz="2800" dirty="0" smtClean="0"/>
              <a:t>35</a:t>
            </a:r>
            <a:r>
              <a:rPr lang="en-GB" sz="2800" dirty="0"/>
              <a:t>	</a:t>
            </a:r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endParaRPr lang="en-GB" sz="2800" dirty="0"/>
          </a:p>
          <a:p>
            <a:pPr marL="514350" indent="-514350">
              <a:buAutoNum type="arabicParenR"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65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492896"/>
            <a:ext cx="8229600" cy="1143000"/>
          </a:xfrm>
        </p:spPr>
        <p:txBody>
          <a:bodyPr>
            <a:noAutofit/>
          </a:bodyPr>
          <a:lstStyle/>
          <a:p>
            <a:r>
              <a:rPr lang="en-GB" sz="9600" dirty="0" smtClean="0">
                <a:latin typeface="Trebuchet MS" panose="020B0603020202020204" pitchFamily="34" charset="0"/>
              </a:rPr>
              <a:t>7 </a:t>
            </a:r>
            <a:r>
              <a:rPr lang="en-GB" sz="9600" dirty="0" smtClean="0">
                <a:latin typeface="Trebuchet MS" panose="020B0603020202020204" pitchFamily="34" charset="0"/>
              </a:rPr>
              <a:t>x 10</a:t>
            </a:r>
            <a:endParaRPr lang="en-GB" sz="9600" dirty="0">
              <a:latin typeface="Trebuchet MS" panose="020B0603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43808" y="2542366"/>
            <a:ext cx="3456384" cy="1330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251520" y="260648"/>
            <a:ext cx="1296144" cy="76944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dirty="0" smtClean="0">
                <a:solidFill>
                  <a:srgbClr val="FFFF00"/>
                </a:solidFill>
              </a:rPr>
              <a:t>Q1</a:t>
            </a:r>
            <a:endParaRPr lang="en-GB" sz="4400" dirty="0">
              <a:solidFill>
                <a:srgbClr val="FFFF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9512" y="188640"/>
            <a:ext cx="1440160" cy="9361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168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>
        <p:sndAc>
          <p:stSnd>
            <p:snd r:embed="rId2" name="alert.wav"/>
          </p:stSnd>
        </p:sndAc>
      </p:transition>
    </mc:Choice>
    <mc:Fallback xmlns="">
      <p:transition spd="slow" advClick="0" advTm="9000">
        <p:sndAc>
          <p:stSnd>
            <p:snd r:embed="rId3" name="alert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492896"/>
            <a:ext cx="8229600" cy="1143000"/>
          </a:xfrm>
        </p:spPr>
        <p:txBody>
          <a:bodyPr>
            <a:noAutofit/>
          </a:bodyPr>
          <a:lstStyle/>
          <a:p>
            <a:r>
              <a:rPr lang="en-GB" sz="9600" dirty="0" smtClean="0">
                <a:latin typeface="Trebuchet MS" panose="020B0603020202020204" pitchFamily="34" charset="0"/>
              </a:rPr>
              <a:t>6 x 7</a:t>
            </a:r>
            <a:endParaRPr lang="en-GB" sz="9600" dirty="0">
              <a:latin typeface="Trebuchet MS" panose="020B0603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27784" y="2564904"/>
            <a:ext cx="4176464" cy="1330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51520" y="260648"/>
            <a:ext cx="1296144" cy="76944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dirty="0" smtClean="0">
                <a:solidFill>
                  <a:srgbClr val="FFFF00"/>
                </a:solidFill>
              </a:rPr>
              <a:t>Q2</a:t>
            </a:r>
            <a:endParaRPr lang="en-GB" sz="4400" dirty="0">
              <a:solidFill>
                <a:srgbClr val="FFFF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9512" y="188640"/>
            <a:ext cx="1440160" cy="9361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715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>
        <p:sndAc>
          <p:stSnd>
            <p:snd r:embed="rId2" name="alert.wav"/>
          </p:stSnd>
        </p:sndAc>
      </p:transition>
    </mc:Choice>
    <mc:Fallback xmlns="">
      <p:transition spd="slow" advClick="0" advTm="9000">
        <p:sndAc>
          <p:stSnd>
            <p:snd r:embed="rId3" name="alert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492896"/>
            <a:ext cx="8229600" cy="1143000"/>
          </a:xfrm>
        </p:spPr>
        <p:txBody>
          <a:bodyPr>
            <a:noAutofit/>
          </a:bodyPr>
          <a:lstStyle/>
          <a:p>
            <a:r>
              <a:rPr lang="en-GB" sz="9600" dirty="0" smtClean="0">
                <a:latin typeface="Trebuchet MS" panose="020B0603020202020204" pitchFamily="34" charset="0"/>
              </a:rPr>
              <a:t>8 </a:t>
            </a:r>
            <a:r>
              <a:rPr lang="en-GB" sz="9600" dirty="0" smtClean="0">
                <a:latin typeface="Trebuchet MS" panose="020B0603020202020204" pitchFamily="34" charset="0"/>
              </a:rPr>
              <a:t>x 5</a:t>
            </a:r>
            <a:endParaRPr lang="en-GB" sz="9600" dirty="0">
              <a:latin typeface="Trebuchet MS" panose="020B0603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03097" y="2526502"/>
            <a:ext cx="3384376" cy="1330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51520" y="260648"/>
            <a:ext cx="1296144" cy="76944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dirty="0" smtClean="0">
                <a:solidFill>
                  <a:srgbClr val="FFFF00"/>
                </a:solidFill>
              </a:rPr>
              <a:t>Q3</a:t>
            </a:r>
            <a:endParaRPr lang="en-GB" sz="4400" dirty="0">
              <a:solidFill>
                <a:srgbClr val="FFFF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9512" y="188640"/>
            <a:ext cx="1440160" cy="9361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3029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>
        <p:sndAc>
          <p:stSnd>
            <p:snd r:embed="rId2" name="alert.wav"/>
          </p:stSnd>
        </p:sndAc>
      </p:transition>
    </mc:Choice>
    <mc:Fallback xmlns="">
      <p:transition spd="slow" advClick="0" advTm="9000">
        <p:sndAc>
          <p:stSnd>
            <p:snd r:embed="rId3" name="alert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492896"/>
            <a:ext cx="8229600" cy="1143000"/>
          </a:xfrm>
        </p:spPr>
        <p:txBody>
          <a:bodyPr>
            <a:noAutofit/>
          </a:bodyPr>
          <a:lstStyle/>
          <a:p>
            <a:r>
              <a:rPr lang="en-GB" sz="9600" dirty="0" smtClean="0">
                <a:latin typeface="Trebuchet MS" panose="020B0603020202020204" pitchFamily="34" charset="0"/>
              </a:rPr>
              <a:t>2 x 6</a:t>
            </a:r>
            <a:endParaRPr lang="en-GB" sz="9600" dirty="0">
              <a:latin typeface="Trebuchet MS" panose="020B0603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987824" y="2492896"/>
            <a:ext cx="3096344" cy="1330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51520" y="260648"/>
            <a:ext cx="1296144" cy="76944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dirty="0" smtClean="0">
                <a:solidFill>
                  <a:srgbClr val="FFFF00"/>
                </a:solidFill>
              </a:rPr>
              <a:t>Q4</a:t>
            </a:r>
            <a:endParaRPr lang="en-GB" sz="4400" dirty="0">
              <a:solidFill>
                <a:srgbClr val="FFFF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9512" y="188640"/>
            <a:ext cx="1440160" cy="9361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5112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>
        <p:sndAc>
          <p:stSnd>
            <p:snd r:embed="rId2" name="alert.wav"/>
          </p:stSnd>
        </p:sndAc>
      </p:transition>
    </mc:Choice>
    <mc:Fallback xmlns="">
      <p:transition spd="slow" advClick="0" advTm="9000">
        <p:sndAc>
          <p:stSnd>
            <p:snd r:embed="rId3" name="alert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492896"/>
            <a:ext cx="8229600" cy="1143000"/>
          </a:xfrm>
        </p:spPr>
        <p:txBody>
          <a:bodyPr>
            <a:noAutofit/>
          </a:bodyPr>
          <a:lstStyle/>
          <a:p>
            <a:r>
              <a:rPr lang="en-GB" sz="9600" dirty="0" smtClean="0">
                <a:latin typeface="Trebuchet MS" panose="020B0603020202020204" pitchFamily="34" charset="0"/>
              </a:rPr>
              <a:t>4 x 3</a:t>
            </a:r>
            <a:endParaRPr lang="en-GB" sz="9600" dirty="0">
              <a:latin typeface="Trebuchet MS" panose="020B0603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915816" y="2420888"/>
            <a:ext cx="3456384" cy="1330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51520" y="260648"/>
            <a:ext cx="1296144" cy="76944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dirty="0" smtClean="0">
                <a:solidFill>
                  <a:srgbClr val="FFFF00"/>
                </a:solidFill>
              </a:rPr>
              <a:t>Q5</a:t>
            </a:r>
            <a:endParaRPr lang="en-GB" sz="4400" dirty="0">
              <a:solidFill>
                <a:srgbClr val="FFFF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9512" y="188640"/>
            <a:ext cx="1440160" cy="9361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5910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>
        <p:sndAc>
          <p:stSnd>
            <p:snd r:embed="rId2" name="alert.wav"/>
          </p:stSnd>
        </p:sndAc>
      </p:transition>
    </mc:Choice>
    <mc:Fallback xmlns="">
      <p:transition spd="slow" advClick="0" advTm="9000">
        <p:sndAc>
          <p:stSnd>
            <p:snd r:embed="rId3" name="alert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492896"/>
            <a:ext cx="8229600" cy="1143000"/>
          </a:xfrm>
        </p:spPr>
        <p:txBody>
          <a:bodyPr>
            <a:noAutofit/>
          </a:bodyPr>
          <a:lstStyle/>
          <a:p>
            <a:r>
              <a:rPr lang="en-GB" sz="9600" dirty="0" smtClean="0">
                <a:latin typeface="Trebuchet MS" panose="020B0603020202020204" pitchFamily="34" charset="0"/>
              </a:rPr>
              <a:t>4 x 12</a:t>
            </a:r>
            <a:endParaRPr lang="en-GB" sz="9600" dirty="0">
              <a:latin typeface="Trebuchet MS" panose="020B0603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71800" y="2492896"/>
            <a:ext cx="3744416" cy="1330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51520" y="260648"/>
            <a:ext cx="1296144" cy="76944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dirty="0" smtClean="0">
                <a:solidFill>
                  <a:srgbClr val="FFFF00"/>
                </a:solidFill>
              </a:rPr>
              <a:t>Q6</a:t>
            </a:r>
            <a:endParaRPr lang="en-GB" sz="4400" dirty="0">
              <a:solidFill>
                <a:srgbClr val="FFFF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9512" y="188640"/>
            <a:ext cx="1440160" cy="9361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2787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>
        <p:sndAc>
          <p:stSnd>
            <p:snd r:embed="rId2" name="alert.wav"/>
          </p:stSnd>
        </p:sndAc>
      </p:transition>
    </mc:Choice>
    <mc:Fallback xmlns="">
      <p:transition spd="slow" advClick="0" advTm="9000">
        <p:sndAc>
          <p:stSnd>
            <p:snd r:embed="rId3" name="alert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492896"/>
            <a:ext cx="8229600" cy="1143000"/>
          </a:xfrm>
        </p:spPr>
        <p:txBody>
          <a:bodyPr>
            <a:noAutofit/>
          </a:bodyPr>
          <a:lstStyle/>
          <a:p>
            <a:r>
              <a:rPr lang="en-GB" sz="9600" dirty="0" smtClean="0">
                <a:latin typeface="Trebuchet MS" panose="020B0603020202020204" pitchFamily="34" charset="0"/>
              </a:rPr>
              <a:t>9 x 6</a:t>
            </a:r>
            <a:endParaRPr lang="en-GB" sz="9600" dirty="0">
              <a:latin typeface="Trebuchet MS" panose="020B0603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67353" y="2420888"/>
            <a:ext cx="3096344" cy="1330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51520" y="260648"/>
            <a:ext cx="1296144" cy="76944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dirty="0" smtClean="0">
                <a:solidFill>
                  <a:srgbClr val="FFFF00"/>
                </a:solidFill>
              </a:rPr>
              <a:t>Q7</a:t>
            </a:r>
            <a:endParaRPr lang="en-GB" sz="4400" dirty="0">
              <a:solidFill>
                <a:srgbClr val="FFFF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9512" y="188640"/>
            <a:ext cx="1440160" cy="9361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3012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>
        <p:sndAc>
          <p:stSnd>
            <p:snd r:embed="rId2" name="alert.wav"/>
          </p:stSnd>
        </p:sndAc>
      </p:transition>
    </mc:Choice>
    <mc:Fallback xmlns="">
      <p:transition spd="slow" advClick="0" advTm="9000">
        <p:sndAc>
          <p:stSnd>
            <p:snd r:embed="rId3" name="alert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</TotalTime>
  <Words>176</Words>
  <Application>Microsoft Office PowerPoint</Application>
  <PresentationFormat>On-screen Show (4:3)</PresentationFormat>
  <Paragraphs>73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PowerPoint Presentation</vt:lpstr>
      <vt:lpstr>Begin</vt:lpstr>
      <vt:lpstr>7 x 10</vt:lpstr>
      <vt:lpstr>6 x 7</vt:lpstr>
      <vt:lpstr>8 x 5</vt:lpstr>
      <vt:lpstr>2 x 6</vt:lpstr>
      <vt:lpstr>4 x 3</vt:lpstr>
      <vt:lpstr>4 x 12</vt:lpstr>
      <vt:lpstr>9 x 6</vt:lpstr>
      <vt:lpstr>5 x 9</vt:lpstr>
      <vt:lpstr>12 x 9</vt:lpstr>
      <vt:lpstr>11 x 8</vt:lpstr>
      <vt:lpstr>9 x 2</vt:lpstr>
      <vt:lpstr>12 x 12</vt:lpstr>
      <vt:lpstr>3 x 11</vt:lpstr>
      <vt:lpstr>11 x 11</vt:lpstr>
      <vt:lpstr>6 x 12</vt:lpstr>
      <vt:lpstr>6 x 4</vt:lpstr>
      <vt:lpstr>8 x 6</vt:lpstr>
      <vt:lpstr>4 x 11</vt:lpstr>
      <vt:lpstr>12 x 11</vt:lpstr>
      <vt:lpstr>10 x 8</vt:lpstr>
      <vt:lpstr>8 x 2</vt:lpstr>
      <vt:lpstr>8 x 9</vt:lpstr>
      <vt:lpstr>12 x 10</vt:lpstr>
      <vt:lpstr>7 x 11</vt:lpstr>
      <vt:lpstr>7 x 5</vt:lpstr>
      <vt:lpstr>Completed!</vt:lpstr>
      <vt:lpstr>Answers</vt:lpstr>
    </vt:vector>
  </TitlesOfParts>
  <Company>Wigan Council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Multiplication Tables Check</dc:title>
  <dc:creator>Colin2</dc:creator>
  <cp:lastModifiedBy>Colin2</cp:lastModifiedBy>
  <cp:revision>39</cp:revision>
  <dcterms:created xsi:type="dcterms:W3CDTF">2019-08-08T10:53:32Z</dcterms:created>
  <dcterms:modified xsi:type="dcterms:W3CDTF">2021-07-05T08:52:22Z</dcterms:modified>
</cp:coreProperties>
</file>